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notesMasterIdLst>
    <p:notesMasterId r:id="rId13"/>
  </p:notesMasterIdLst>
  <p:sldIdLst>
    <p:sldId id="476" r:id="rId2"/>
    <p:sldId id="479" r:id="rId3"/>
    <p:sldId id="477" r:id="rId4"/>
    <p:sldId id="475" r:id="rId5"/>
    <p:sldId id="478" r:id="rId6"/>
    <p:sldId id="480" r:id="rId7"/>
    <p:sldId id="481" r:id="rId8"/>
    <p:sldId id="482" r:id="rId9"/>
    <p:sldId id="483" r:id="rId10"/>
    <p:sldId id="484" r:id="rId11"/>
    <p:sldId id="485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CDD1"/>
    <a:srgbClr val="DCF1F4"/>
    <a:srgbClr val="E93E2D"/>
    <a:srgbClr val="00B304"/>
    <a:srgbClr val="A3BDDD"/>
    <a:srgbClr val="215968"/>
    <a:srgbClr val="6D97C9"/>
    <a:srgbClr val="8FAFD5"/>
    <a:srgbClr val="82A5D0"/>
    <a:srgbClr val="9AB7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88889" autoAdjust="0"/>
  </p:normalViewPr>
  <p:slideViewPr>
    <p:cSldViewPr>
      <p:cViewPr>
        <p:scale>
          <a:sx n="136" d="100"/>
          <a:sy n="136" d="100"/>
        </p:scale>
        <p:origin x="-90" y="-1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76808-348A-47D3-828E-DED7220E116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A0147-705E-4FA6-A998-E8FDB292E5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76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29561"/>
            <a:ext cx="5438140" cy="3909239"/>
          </a:xfrm>
        </p:spPr>
        <p:txBody>
          <a:bodyPr/>
          <a:lstStyle/>
          <a:p>
            <a:pPr indent="542478" algn="just"/>
            <a:r>
              <a:rPr lang="ru-RU" dirty="0" smtClean="0"/>
              <a:t>Для общеобразовательных школ был внедрен модуль </a:t>
            </a:r>
            <a:r>
              <a:rPr lang="ru-RU" dirty="0" err="1" smtClean="0"/>
              <a:t>внутришкоьного</a:t>
            </a:r>
            <a:r>
              <a:rPr lang="ru-RU" dirty="0" smtClean="0"/>
              <a:t> документооборота (движение учащихся) и проведено мониторинговое исследование всех учащихся 5-11 классов. </a:t>
            </a:r>
          </a:p>
          <a:p>
            <a:pPr indent="542478" algn="just"/>
            <a:r>
              <a:rPr lang="ru-RU" dirty="0" err="1"/>
              <a:t>Внутришкольный</a:t>
            </a:r>
            <a:r>
              <a:rPr lang="ru-RU" dirty="0"/>
              <a:t> документооборот позволяет автоматизировать процесс создания и утверждения приказов о движении учащихся и навести порядок в работе пользователей с учетными данными учащихся.</a:t>
            </a:r>
          </a:p>
          <a:p>
            <a:pPr indent="542478" algn="just"/>
            <a:r>
              <a:rPr lang="ru-RU" dirty="0" smtClean="0"/>
              <a:t>Созданная система тестирования в дальнейшем будет использоваться для проведения срезов знаний и мониторинговых исследований.</a:t>
            </a:r>
          </a:p>
          <a:p>
            <a:pPr indent="542478" algn="just"/>
            <a:endParaRPr lang="ru-RU" dirty="0"/>
          </a:p>
          <a:p>
            <a:pPr indent="542478" algn="just"/>
            <a:r>
              <a:rPr lang="ru-RU" dirty="0" smtClean="0"/>
              <a:t>В 2014 году планируется в части развития документооборота создать и внедрить модуль кадрового учета сотрудников, а в части развития системы отчётности автоматизировать формирование отчетной формы ОШ-1 для того, чтобы облегчить работу школ по сбору данной формы отёчности и передачи ее в вышестоящие органы.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5484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4362618"/>
          </a:xfrm>
        </p:spPr>
        <p:txBody>
          <a:bodyPr/>
          <a:lstStyle/>
          <a:p>
            <a:pPr algn="just"/>
            <a:r>
              <a:rPr lang="ru-RU" dirty="0" smtClean="0"/>
              <a:t>В рамках развития инфраструктуры была проделана следующая совместная работа: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течение 2013 года к ГИСТ РТ по ВОЛС было </a:t>
            </a:r>
            <a:r>
              <a:rPr lang="ru-RU" dirty="0" err="1" smtClean="0"/>
              <a:t>переподлючено</a:t>
            </a:r>
            <a:r>
              <a:rPr lang="ru-RU" dirty="0" smtClean="0"/>
              <a:t> </a:t>
            </a:r>
            <a:r>
              <a:rPr lang="ru-RU" b="1" dirty="0" smtClean="0"/>
              <a:t>174 </a:t>
            </a:r>
            <a:r>
              <a:rPr lang="ru-RU" dirty="0" smtClean="0"/>
              <a:t>школы, с численностью учащихся </a:t>
            </a:r>
            <a:r>
              <a:rPr lang="ru-RU" b="1" dirty="0" smtClean="0"/>
              <a:t>150</a:t>
            </a:r>
            <a:r>
              <a:rPr lang="ru-RU" dirty="0" smtClean="0"/>
              <a:t> и более человек. Общее количество школ </a:t>
            </a:r>
            <a:r>
              <a:rPr lang="ru-RU" dirty="0" err="1" smtClean="0"/>
              <a:t>переподключенных</a:t>
            </a:r>
            <a:r>
              <a:rPr lang="ru-RU" dirty="0" smtClean="0"/>
              <a:t> к ГИСТ РТ по ВОЛС </a:t>
            </a:r>
            <a:r>
              <a:rPr lang="ru-RU" dirty="0"/>
              <a:t>н</a:t>
            </a:r>
            <a:r>
              <a:rPr lang="ru-RU" dirty="0" smtClean="0"/>
              <a:t>а текущий момент составило </a:t>
            </a:r>
            <a:r>
              <a:rPr lang="ru-RU" b="1" dirty="0" smtClean="0"/>
              <a:t>599</a:t>
            </a:r>
            <a:r>
              <a:rPr lang="ru-RU" dirty="0" smtClean="0"/>
              <a:t> школ (в них в совокупности обучается </a:t>
            </a:r>
            <a:r>
              <a:rPr lang="ru-RU" b="1" dirty="0" smtClean="0"/>
              <a:t>84%</a:t>
            </a:r>
            <a:r>
              <a:rPr lang="ru-RU" dirty="0" smtClean="0"/>
              <a:t> всех учащихся республики)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расширения пилотного проекта в Зеленодольском районе учета посещаемости УДО персональной техникой (планшеты) были оснащены преподаватели еще </a:t>
            </a:r>
            <a:r>
              <a:rPr lang="ru-RU" b="1" dirty="0" smtClean="0"/>
              <a:t>5 районов</a:t>
            </a:r>
            <a:r>
              <a:rPr lang="ru-RU" dirty="0" smtClean="0"/>
              <a:t>. Также в зданиях УДО данных пяти районов были установлены точки доступа </a:t>
            </a:r>
            <a:r>
              <a:rPr lang="en-US" dirty="0" err="1" smtClean="0"/>
              <a:t>wi-fi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По итогам реализации долгосрочной целевой программы «Электронный Татарстан» (2011-2013) процент исполнения плановых индикаторов по мероприятию «Развитие ИКТ в образовании» составил </a:t>
            </a:r>
            <a:r>
              <a:rPr lang="ru-RU" b="1" dirty="0" smtClean="0"/>
              <a:t>100%.</a:t>
            </a:r>
          </a:p>
          <a:p>
            <a:pPr algn="just"/>
            <a:r>
              <a:rPr lang="ru-RU" dirty="0" smtClean="0"/>
              <a:t>НА 2014 год запланированы работы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 по оснащению техникой учреждений среднего профессионального образования (СПО)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Развитие беспроводных сетей передачи данных (установка точек доступа в СПО и УДО, замена и расширение зоны покрытия в школах)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ГИСТ запланировано подключение детских садов по приоритетному списку Министерства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5842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2333" algn="just"/>
            <a:r>
              <a:rPr lang="ru-RU" dirty="0" smtClean="0"/>
              <a:t>В части развития информационной системы «Электронное образование в РТ» в 2013 году был создан и внедрен модуль электронного зачисления в СПО, включающий в себя автоматизацию процесса регистрации заявления в электронном виде, автоматическое построение рейтинга абитуриентов и электронное зачисление.</a:t>
            </a:r>
          </a:p>
          <a:p>
            <a:pPr indent="452333" algn="just"/>
            <a:r>
              <a:rPr lang="ru-RU" dirty="0" smtClean="0"/>
              <a:t>В 2014 году планируется развивать данное направление в части создания электронных журналов и зачетных книжек для включения в единую систему отчетности по успеваемости и посещаемости занятий.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1472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11.04.2015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13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11.04.2015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222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11.04.2015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5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E6AD7E6-BEFC-43DE-9FDD-89B25F90965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11.04.2015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B56BA-4046-45D5-95F4-92E75209C2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0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C:\Users\Vlad\Desktop\!Output\background1.jpg"/>
          <p:cNvPicPr>
            <a:picLocks noChangeAspect="1" noChangeArrowheads="1"/>
          </p:cNvPicPr>
          <p:nvPr userDrawn="1"/>
        </p:nvPicPr>
        <p:blipFill>
          <a:blip r:embed="rId2"/>
          <a:srcRect l="17579" r="742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353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lad\Desktop\!Output\bg.png"/>
          <p:cNvPicPr>
            <a:picLocks noChangeAspect="1" noChangeArrowheads="1"/>
          </p:cNvPicPr>
          <p:nvPr userDrawn="1"/>
        </p:nvPicPr>
        <p:blipFill>
          <a:blip r:embed="rId2"/>
          <a:srcRect r="1539" b="153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3752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11.04.2015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716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11.04.2015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745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11.04.2015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918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11.04.2015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162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11.04.2015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57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11.04.2015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224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11.04.2015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266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11.04.2015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39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87" b="5879"/>
          <a:stretch/>
        </p:blipFill>
        <p:spPr bwMode="auto">
          <a:xfrm>
            <a:off x="-1587" y="812130"/>
            <a:ext cx="9143999" cy="433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 userDrawn="1"/>
        </p:nvSpPr>
        <p:spPr>
          <a:xfrm>
            <a:off x="1588" y="761330"/>
            <a:ext cx="9144000" cy="43307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5" descr="Описание: Описание: C:\Users\micadmin\AppData\Local\Microsoft\Windows\Temporary Internet Files\Content.Word\etat1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629150"/>
            <a:ext cx="1368151" cy="29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087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65" r:id="rId13"/>
    <p:sldLayoutId id="2147483666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1493658" y="146235"/>
            <a:ext cx="6372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«Школьная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карта»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6296" y="65023"/>
            <a:ext cx="1643063" cy="4143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4B56BA-4046-45D5-95F4-92E75209C2F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>
                <a:defRPr/>
              </a:pPr>
              <a:t>1</a:t>
            </a:fld>
            <a:endParaRPr lang="ru-RU">
              <a:solidFill>
                <a:prstClr val="black">
                  <a:tint val="75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595225" y="2147370"/>
            <a:ext cx="42582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Ожидаемые результаты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39552" y="2516702"/>
            <a:ext cx="104411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Уход от наличности в школе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Контроль за расходами ребенка, информирование родителей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Безопасность детей (СКУД)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Прозрачность процесса финансирования питания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Обучение ребенка управлению личными финансами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863647"/>
            <a:ext cx="80517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проекта </a:t>
            </a:r>
            <a:r>
              <a:rPr lang="ru-RU" alt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– оптимизация процесса предоставления школьного питания и формирование финансовой грамотности школьников </a:t>
            </a:r>
            <a:r>
              <a:rPr lang="ru-RU" altLang="ru-RU" b="1" dirty="0" smtClean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РТ</a:t>
            </a:r>
            <a:endParaRPr lang="ru-RU" altLang="ru-RU" b="1" dirty="0">
              <a:solidFill>
                <a:srgbClr val="215968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182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1403648" y="123478"/>
            <a:ext cx="6142992" cy="69353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Сервисы для школ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27535"/>
            <a:ext cx="7367128" cy="4080778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419622"/>
            <a:ext cx="3757529" cy="182223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684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0" y="123478"/>
            <a:ext cx="8748464" cy="69353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Сервисы для школьных столовых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99542"/>
            <a:ext cx="7029885" cy="4248472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6604" y="817017"/>
            <a:ext cx="4193136" cy="2711224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475" y="3147814"/>
            <a:ext cx="8367501" cy="1394584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491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6843" y="-12834"/>
            <a:ext cx="6322361" cy="583574"/>
          </a:xfrm>
        </p:spPr>
        <p:txBody>
          <a:bodyPr>
            <a:noAutofit/>
          </a:bodyPr>
          <a:lstStyle/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Дизайн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карты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1307" y="570740"/>
            <a:ext cx="293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Обратная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сторона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50677" y="569753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Лицевая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сторона</a:t>
            </a:r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51" y="949948"/>
            <a:ext cx="2271712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814" y="944550"/>
            <a:ext cx="2304256" cy="14624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779662"/>
            <a:ext cx="451879" cy="5197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796136" y="1707654"/>
            <a:ext cx="19533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Иванова Анна</a:t>
            </a:r>
            <a:endParaRPr lang="ru-RU" sz="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Rectangle 27"/>
          <p:cNvSpPr>
            <a:spLocks noChangeArrowheads="1"/>
          </p:cNvSpPr>
          <p:nvPr/>
        </p:nvSpPr>
        <p:spPr bwMode="auto">
          <a:xfrm>
            <a:off x="2429442" y="2676528"/>
            <a:ext cx="12036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Питание</a:t>
            </a:r>
          </a:p>
        </p:txBody>
      </p:sp>
      <p:sp>
        <p:nvSpPr>
          <p:cNvPr id="18" name="Rectangle 27"/>
          <p:cNvSpPr>
            <a:spLocks noChangeArrowheads="1"/>
          </p:cNvSpPr>
          <p:nvPr/>
        </p:nvSpPr>
        <p:spPr bwMode="auto">
          <a:xfrm>
            <a:off x="3633060" y="2690088"/>
            <a:ext cx="15310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Транспорт</a:t>
            </a: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4758271" y="2687804"/>
            <a:ext cx="15310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СКУД</a:t>
            </a: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4786591" y="4249387"/>
            <a:ext cx="15310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УДО</a:t>
            </a:r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2825907" y="4198958"/>
            <a:ext cx="16442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Библиотека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9792" y="3383275"/>
            <a:ext cx="3238500" cy="5143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8545" y="3022132"/>
            <a:ext cx="209550" cy="35242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7443" y="3009123"/>
            <a:ext cx="209550" cy="35242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9012" y="3009123"/>
            <a:ext cx="209550" cy="35242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7999" y="3909617"/>
            <a:ext cx="200025" cy="36195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2095" y="3909617"/>
            <a:ext cx="200025" cy="361950"/>
          </a:xfrm>
          <a:prstGeom prst="rect">
            <a:avLst/>
          </a:prstGeom>
        </p:spPr>
      </p:pic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2867544" y="4391631"/>
            <a:ext cx="15310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21596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перспектива</a:t>
            </a:r>
          </a:p>
        </p:txBody>
      </p:sp>
    </p:spTree>
    <p:extLst>
      <p:ext uri="{BB962C8B-B14F-4D97-AF65-F5344CB8AC3E}">
        <p14:creationId xmlns:p14="http://schemas.microsoft.com/office/powerpoint/2010/main" val="3281831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683919"/>
            <a:ext cx="1600200" cy="357188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1259632" y="146235"/>
            <a:ext cx="660673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</a:t>
            </a:r>
            <a:b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«Электронный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терминал»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159" y="1080118"/>
            <a:ext cx="2891682" cy="1807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990305"/>
            <a:ext cx="2995533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851370" y="1245104"/>
            <a:ext cx="46567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 преграждает пути эвакуации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215968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дает точную картину о количестве людей на территории объекта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71900" y="3067401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информирование родителей о присутствии ребенка в школе </a:t>
            </a:r>
          </a:p>
          <a:p>
            <a:pPr lvl="0"/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dirty="0" smtClean="0">
                <a:solidFill>
                  <a:srgbClr val="21596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(</a:t>
            </a: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том числе по смс)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система предотвращения    несанкционированного доступ на объект</a:t>
            </a:r>
          </a:p>
        </p:txBody>
      </p:sp>
    </p:spTree>
    <p:extLst>
      <p:ext uri="{BB962C8B-B14F-4D97-AF65-F5344CB8AC3E}">
        <p14:creationId xmlns:p14="http://schemas.microsoft.com/office/powerpoint/2010/main" val="365626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539552" y="-68223"/>
            <a:ext cx="75513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Автоматизированный учет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посещаемости УДО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4B56BA-4046-45D5-95F4-92E75209C2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25" y="4011910"/>
            <a:ext cx="1504749" cy="9684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4904" y="2211710"/>
            <a:ext cx="2549508" cy="165618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3860" y="864721"/>
            <a:ext cx="3831913" cy="2693978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039420">
            <a:off x="668090" y="2716238"/>
            <a:ext cx="1327671" cy="9747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862677">
            <a:off x="4948599" y="3489084"/>
            <a:ext cx="1647825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321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>
                <a:solidFill>
                  <a:srgbClr val="FF0000"/>
                </a:solidFill>
              </a:rPr>
              <a:t>     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Основные итоги реализации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95536" y="627534"/>
            <a:ext cx="8496944" cy="3744415"/>
          </a:xfrm>
        </p:spPr>
        <p:txBody>
          <a:bodyPr/>
          <a:lstStyle/>
          <a:p>
            <a:pPr marL="0" indent="0" algn="just">
              <a:buNone/>
            </a:pP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Установлено </a:t>
            </a:r>
            <a:r>
              <a:rPr lang="ru-RU" sz="2400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СКУДов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Выдано </a:t>
            </a:r>
            <a:r>
              <a:rPr lang="ru-RU" sz="2400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9795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карт (браслетов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Установлено </a:t>
            </a:r>
            <a:r>
              <a:rPr lang="ru-RU" sz="2400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инфоматов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Госуслуг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РТ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Установлено </a:t>
            </a:r>
            <a:r>
              <a:rPr lang="ru-RU" sz="2400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терминало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школьных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столовых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портале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Госуслуг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РТ реализован функционал управления школьной картой</a:t>
            </a:r>
          </a:p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320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Сервисы для родителей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89868"/>
            <a:ext cx="7195038" cy="4418260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691158"/>
            <a:ext cx="6524625" cy="326707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29299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Просмотр школьного меню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1" y="627534"/>
            <a:ext cx="5511071" cy="4392488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461" y="722660"/>
            <a:ext cx="3200400" cy="355282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63086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Контроль посещаемости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36253"/>
            <a:ext cx="6350009" cy="4239753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7199" y="752673"/>
            <a:ext cx="4712661" cy="3785146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41488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Банковские сервисы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69032"/>
            <a:ext cx="4758481" cy="4542484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3958" y="627534"/>
            <a:ext cx="5130466" cy="3875854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1395" y="1491630"/>
            <a:ext cx="1051793" cy="12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4204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7401</TotalTime>
  <Words>511</Words>
  <Application>Microsoft Office PowerPoint</Application>
  <PresentationFormat>Экран (16:9)</PresentationFormat>
  <Paragraphs>57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Дизайн карты</vt:lpstr>
      <vt:lpstr>Презентация PowerPoint</vt:lpstr>
      <vt:lpstr>Презентация PowerPoint</vt:lpstr>
      <vt:lpstr>      Основные итоги реализации</vt:lpstr>
      <vt:lpstr>      Сервисы для родителей</vt:lpstr>
      <vt:lpstr>      Просмотр школьного меню</vt:lpstr>
      <vt:lpstr>      Контроль посещаемости</vt:lpstr>
      <vt:lpstr>      Банковские сервисы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Алексей</cp:lastModifiedBy>
  <cp:revision>227</cp:revision>
  <dcterms:created xsi:type="dcterms:W3CDTF">2011-01-19T10:29:57Z</dcterms:created>
  <dcterms:modified xsi:type="dcterms:W3CDTF">2015-04-11T04:17:45Z</dcterms:modified>
</cp:coreProperties>
</file>